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6" r:id="rId4"/>
    <p:sldId id="258" r:id="rId5"/>
    <p:sldId id="260" r:id="rId6"/>
    <p:sldId id="262" r:id="rId7"/>
    <p:sldId id="263" r:id="rId8"/>
    <p:sldId id="269" r:id="rId9"/>
    <p:sldId id="264" r:id="rId10"/>
    <p:sldId id="267" r:id="rId11"/>
    <p:sldId id="272" r:id="rId12"/>
    <p:sldId id="268" r:id="rId13"/>
    <p:sldId id="270" r:id="rId14"/>
    <p:sldId id="271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3" r:id="rId23"/>
    <p:sldId id="284" r:id="rId24"/>
    <p:sldId id="265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FF4AEF2-00B9-4DF4-B301-C0EA938BB8C2}">
          <p14:sldIdLst>
            <p14:sldId id="256"/>
            <p14:sldId id="257"/>
            <p14:sldId id="266"/>
            <p14:sldId id="258"/>
            <p14:sldId id="260"/>
            <p14:sldId id="262"/>
            <p14:sldId id="263"/>
            <p14:sldId id="269"/>
            <p14:sldId id="264"/>
            <p14:sldId id="267"/>
            <p14:sldId id="272"/>
            <p14:sldId id="268"/>
            <p14:sldId id="270"/>
            <p14:sldId id="271"/>
            <p14:sldId id="274"/>
            <p14:sldId id="275"/>
            <p14:sldId id="276"/>
            <p14:sldId id="277"/>
            <p14:sldId id="279"/>
            <p14:sldId id="280"/>
            <p14:sldId id="281"/>
            <p14:sldId id="283"/>
            <p14:sldId id="28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16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107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427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93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065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6994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855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48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3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86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197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03876AC-A3DF-44E5-9A12-BA72295E1C6D}" type="datetimeFigureOut">
              <a:rPr lang="es-ES" smtClean="0"/>
              <a:t>30/05/2018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033ED2A-BE93-4632-A6CC-B5F3C5BB90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60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apercas1/proyectoDA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6600" dirty="0" err="1" smtClean="0"/>
              <a:t>Tolmet</a:t>
            </a:r>
            <a:endParaRPr lang="es-ES" sz="199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8046856" cy="1670486"/>
          </a:xfrm>
        </p:spPr>
        <p:txBody>
          <a:bodyPr>
            <a:normAutofit fontScale="77500" lnSpcReduction="20000"/>
          </a:bodyPr>
          <a:lstStyle/>
          <a:p>
            <a:r>
              <a:rPr lang="es-ES" dirty="0" smtClean="0"/>
              <a:t>Autores:</a:t>
            </a:r>
          </a:p>
          <a:p>
            <a:pPr marL="342900" indent="-342900">
              <a:buFontTx/>
              <a:buChar char="-"/>
            </a:pPr>
            <a:r>
              <a:rPr lang="es-ES" dirty="0" smtClean="0"/>
              <a:t>Álvaro Martín García</a:t>
            </a:r>
          </a:p>
          <a:p>
            <a:pPr marL="342900" indent="-342900">
              <a:buFontTx/>
              <a:buChar char="-"/>
            </a:pPr>
            <a:r>
              <a:rPr lang="es-ES" dirty="0" smtClean="0"/>
              <a:t>Juan Manuel Pérez Casado</a:t>
            </a:r>
          </a:p>
          <a:p>
            <a:endParaRPr lang="es-ES" dirty="0" smtClean="0"/>
          </a:p>
          <a:p>
            <a:r>
              <a:rPr lang="es-ES" dirty="0" smtClean="0"/>
              <a:t>Enlace </a:t>
            </a:r>
            <a:r>
              <a:rPr lang="es-ES" dirty="0" err="1" smtClean="0"/>
              <a:t>GitHub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github.com/juapercas1/proyectoDAD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25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smtClean="0">
                <a:sym typeface="Wingdings" panose="05000000000000000000" pitchFamily="2" charset="2"/>
              </a:rPr>
              <a:t>Casos de uso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s-ES" sz="2800" dirty="0" smtClean="0"/>
              <a:t>Casos de uso manuales: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ES" sz="2400" dirty="0" smtClean="0"/>
              <a:t>Abrir/Cerrar persianas o toldos.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ES" sz="2400" dirty="0" smtClean="0"/>
              <a:t>Mostrar el estado de un elemento (TOLDO/PERSIANA).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ES" sz="2400" dirty="0" smtClean="0"/>
              <a:t>Temperatura actual de la habitación.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s-ES" sz="2800" dirty="0"/>
          </a:p>
          <a:p>
            <a:pPr lvl="1"/>
            <a:r>
              <a:rPr lang="es-ES" sz="2800" dirty="0" smtClean="0"/>
              <a:t>Casos de uso automáticos: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ES" sz="2400" dirty="0" smtClean="0"/>
              <a:t>Cierre de persianas cuando oscurezca.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ES" sz="2400" dirty="0" smtClean="0"/>
              <a:t>Levantamiento de persianas a hora específica.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ES" sz="2400" dirty="0" smtClean="0"/>
              <a:t>Recogida de datos de sensores para mostrar en estadística.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ES" sz="2400" dirty="0"/>
              <a:t>Cierre de toldos cuando llueva</a:t>
            </a:r>
            <a:r>
              <a:rPr lang="es-ES" sz="2400" dirty="0" smtClean="0"/>
              <a:t>. </a:t>
            </a:r>
            <a:endParaRPr lang="es-ES" dirty="0" smtClean="0"/>
          </a:p>
          <a:p>
            <a:pPr lvl="2">
              <a:buFont typeface="Wingdings" panose="05000000000000000000" pitchFamily="2" charset="2"/>
              <a:buChar char="ü"/>
            </a:pPr>
            <a:endParaRPr lang="es-ES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2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>
                <a:sym typeface="Wingdings" panose="05000000000000000000" pitchFamily="2" charset="2"/>
              </a:rPr>
              <a:t> Casos de uso manuales</a:t>
            </a:r>
            <a:endParaRPr lang="es-ES" sz="4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2793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ES" sz="2800" b="1" dirty="0"/>
              <a:t>Abrir/Cerrar persianas o toldos</a:t>
            </a:r>
            <a:r>
              <a:rPr lang="es-ES" sz="2800" b="1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800" dirty="0" smtClean="0"/>
              <a:t>Funcionamiento: </a:t>
            </a:r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Se implementa a través de métodos GET.</a:t>
            </a:r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Comprobamos a que </a:t>
            </a:r>
            <a:r>
              <a:rPr lang="es-ES" sz="2400" dirty="0" err="1" smtClean="0"/>
              <a:t>nodeMCU</a:t>
            </a:r>
            <a:r>
              <a:rPr lang="es-ES" sz="2400" dirty="0" smtClean="0"/>
              <a:t> estamos conectados.</a:t>
            </a:r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Publicamos un mensaje a través de MQTT. En el </a:t>
            </a:r>
            <a:r>
              <a:rPr lang="es-ES" sz="2400" dirty="0" err="1" smtClean="0"/>
              <a:t>topic</a:t>
            </a:r>
            <a:r>
              <a:rPr lang="es-ES" sz="2400" dirty="0" smtClean="0"/>
              <a:t> correspondiente.</a:t>
            </a:r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El </a:t>
            </a:r>
            <a:r>
              <a:rPr lang="es-ES" sz="2400" dirty="0" err="1" smtClean="0"/>
              <a:t>nodeMCU</a:t>
            </a:r>
            <a:r>
              <a:rPr lang="es-ES" sz="2400" dirty="0" smtClean="0"/>
              <a:t> lo recibe, lo procesa y cambia el estado del elemento, mediante un método PUT.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s-ES" sz="2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ES" sz="2600" dirty="0" smtClean="0"/>
              <a:t>Simulación (sig. diapositiva.)</a:t>
            </a:r>
          </a:p>
          <a:p>
            <a:pPr lvl="2">
              <a:buFont typeface="Wingdings" panose="05000000000000000000" pitchFamily="2" charset="2"/>
              <a:buChar char="ü"/>
            </a:pPr>
            <a:endParaRPr lang="es-ES" dirty="0"/>
          </a:p>
          <a:p>
            <a:pPr>
              <a:buFont typeface="Wingdings" panose="05000000000000000000" pitchFamily="2" charset="2"/>
              <a:buChar char="ü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93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rirPersian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294"/>
            <a:ext cx="12192000" cy="67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30514"/>
          </a:xfrm>
        </p:spPr>
        <p:txBody>
          <a:bodyPr>
            <a:normAutofit/>
          </a:bodyPr>
          <a:lstStyle/>
          <a:p>
            <a:r>
              <a:rPr lang="es-ES" sz="4800" dirty="0">
                <a:sym typeface="Wingdings" panose="05000000000000000000" pitchFamily="2" charset="2"/>
              </a:rPr>
              <a:t> Casos de uso </a:t>
            </a:r>
            <a:r>
              <a:rPr lang="es-ES" sz="4800" dirty="0" smtClean="0">
                <a:sym typeface="Wingdings" panose="05000000000000000000" pitchFamily="2" charset="2"/>
              </a:rPr>
              <a:t>manuales</a:t>
            </a:r>
            <a:endParaRPr lang="es-ES" sz="4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248" y="2489401"/>
            <a:ext cx="5257800" cy="31051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45" y="3355371"/>
            <a:ext cx="5162550" cy="30861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60248" y="1216188"/>
            <a:ext cx="59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s-ES" sz="2400" b="1" dirty="0" smtClean="0"/>
              <a:t>Mostrar estado de un elemento.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60248" y="2025897"/>
            <a:ext cx="629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s-ES" dirty="0" smtClean="0"/>
              <a:t>Mostramos estado = cerrada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6174545" y="1642286"/>
            <a:ext cx="629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 startAt="2"/>
            </a:pPr>
            <a:r>
              <a:rPr lang="es-ES" dirty="0" smtClean="0"/>
              <a:t>Cambiamos estado a abierto.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5" y="2109470"/>
            <a:ext cx="4572000" cy="600075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174545" y="2971760"/>
            <a:ext cx="629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 startAt="3"/>
            </a:pPr>
            <a:r>
              <a:rPr lang="es-ES" dirty="0" smtClean="0"/>
              <a:t>Mostramos estado = abierta</a:t>
            </a:r>
            <a:endParaRPr lang="es-ES" dirty="0"/>
          </a:p>
        </p:txBody>
      </p:sp>
      <p:cxnSp>
        <p:nvCxnSpPr>
          <p:cNvPr id="15" name="Conector recto de flecha 14"/>
          <p:cNvCxnSpPr/>
          <p:nvPr/>
        </p:nvCxnSpPr>
        <p:spPr>
          <a:xfrm flipV="1">
            <a:off x="4244454" y="2489401"/>
            <a:ext cx="1610436" cy="22190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10304060" y="2723824"/>
            <a:ext cx="40943" cy="30377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111939"/>
          </a:xfrm>
        </p:spPr>
        <p:txBody>
          <a:bodyPr>
            <a:normAutofit/>
          </a:bodyPr>
          <a:lstStyle/>
          <a:p>
            <a:pPr algn="ctr"/>
            <a:r>
              <a:rPr lang="es-ES" sz="4800" dirty="0">
                <a:sym typeface="Wingdings" panose="05000000000000000000" pitchFamily="2" charset="2"/>
              </a:rPr>
              <a:t> Casos de uso manuales</a:t>
            </a:r>
            <a:endParaRPr lang="es-ES" sz="4800" dirty="0"/>
          </a:p>
        </p:txBody>
      </p:sp>
      <p:pic>
        <p:nvPicPr>
          <p:cNvPr id="4" name="temperaturaActu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73604"/>
            <a:ext cx="12192000" cy="5284396"/>
          </a:xfrm>
        </p:spPr>
      </p:pic>
      <p:sp>
        <p:nvSpPr>
          <p:cNvPr id="5" name="CuadroTexto 4"/>
          <p:cNvSpPr txBox="1"/>
          <p:nvPr/>
        </p:nvSpPr>
        <p:spPr>
          <a:xfrm>
            <a:off x="489277" y="1111939"/>
            <a:ext cx="1147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s-ES" sz="2400" b="1" dirty="0" smtClean="0"/>
              <a:t>Mostrar temperatura actual. </a:t>
            </a:r>
            <a:r>
              <a:rPr lang="es-ES" sz="2400" dirty="0" smtClean="0"/>
              <a:t>Utilizamos PAHO para probar funcionamiento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98786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7739" y="159949"/>
            <a:ext cx="10058400" cy="903805"/>
          </a:xfrm>
        </p:spPr>
        <p:txBody>
          <a:bodyPr>
            <a:noAutofit/>
          </a:bodyPr>
          <a:lstStyle/>
          <a:p>
            <a:r>
              <a:rPr lang="es-ES" sz="4400" dirty="0">
                <a:sym typeface="Wingdings" panose="05000000000000000000" pitchFamily="2" charset="2"/>
              </a:rPr>
              <a:t> Casos de uso </a:t>
            </a:r>
            <a:r>
              <a:rPr lang="es-ES" sz="4400" dirty="0" smtClean="0">
                <a:sym typeface="Wingdings" panose="05000000000000000000" pitchFamily="2" charset="2"/>
              </a:rPr>
              <a:t>automáticos</a:t>
            </a:r>
            <a:endParaRPr lang="es-ES" sz="4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1258" y="1130938"/>
            <a:ext cx="6034768" cy="52683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ES" sz="2400" b="1" dirty="0" smtClean="0"/>
              <a:t>Cerrar persianas cuando oscurezca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 smtClean="0"/>
              <a:t>Funcionamiento: </a:t>
            </a:r>
          </a:p>
          <a:p>
            <a:pPr marL="891540" lvl="2" indent="-342900">
              <a:buFont typeface="+mj-lt"/>
              <a:buAutoNum type="arabicParenR"/>
            </a:pPr>
            <a:endParaRPr lang="es-ES" sz="2000" dirty="0" smtClean="0"/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Método en </a:t>
            </a:r>
            <a:r>
              <a:rPr lang="es-ES" sz="2400" dirty="0" err="1" smtClean="0"/>
              <a:t>NodeMCU</a:t>
            </a:r>
            <a:r>
              <a:rPr lang="es-ES" sz="2400" dirty="0" smtClean="0"/>
              <a:t>.</a:t>
            </a:r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El método </a:t>
            </a:r>
            <a:r>
              <a:rPr lang="es-ES" sz="2400" dirty="0" err="1" smtClean="0"/>
              <a:t>comprobarEstado</a:t>
            </a:r>
            <a:r>
              <a:rPr lang="es-ES" sz="2400" dirty="0"/>
              <a:t> </a:t>
            </a:r>
            <a:r>
              <a:rPr lang="es-ES" sz="2400" dirty="0" smtClean="0"/>
              <a:t>del servidor, publica en el </a:t>
            </a:r>
            <a:r>
              <a:rPr lang="es-ES" sz="2400" dirty="0" err="1" smtClean="0"/>
              <a:t>topic</a:t>
            </a:r>
            <a:r>
              <a:rPr lang="es-ES" sz="2400" dirty="0" smtClean="0"/>
              <a:t> cual es el estado.</a:t>
            </a:r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Si es estado = 1(</a:t>
            </a:r>
            <a:r>
              <a:rPr lang="es-ES" sz="2400" dirty="0" err="1" smtClean="0"/>
              <a:t>Abieta</a:t>
            </a:r>
            <a:r>
              <a:rPr lang="es-ES" sz="2400" dirty="0" smtClean="0"/>
              <a:t>) pues se procede a cerrar la persiana.</a:t>
            </a:r>
            <a:endParaRPr lang="es-ES" sz="2400" dirty="0"/>
          </a:p>
          <a:p>
            <a:pPr>
              <a:buFont typeface="Wingdings" panose="05000000000000000000" pitchFamily="2" charset="2"/>
              <a:buChar char="ü"/>
            </a:pPr>
            <a:endParaRPr lang="es-ES" sz="24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 smtClean="0"/>
              <a:t>Prueba de simulación, cuando oscurece. (</a:t>
            </a:r>
            <a:r>
              <a:rPr lang="es-ES" sz="2400" dirty="0" err="1" smtClean="0"/>
              <a:t>sig.Diapositiva</a:t>
            </a:r>
            <a:r>
              <a:rPr lang="es-ES" sz="2400" dirty="0" smtClean="0"/>
              <a:t>).</a:t>
            </a:r>
            <a:endParaRPr lang="es-ES" sz="2400" dirty="0"/>
          </a:p>
        </p:txBody>
      </p:sp>
      <p:sp>
        <p:nvSpPr>
          <p:cNvPr id="5" name="Flecha derecha 4"/>
          <p:cNvSpPr/>
          <p:nvPr/>
        </p:nvSpPr>
        <p:spPr>
          <a:xfrm>
            <a:off x="5015100" y="2169112"/>
            <a:ext cx="1061839" cy="297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6" y="1412573"/>
            <a:ext cx="5810250" cy="47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errarPorLuminosid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062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71365" y="244481"/>
            <a:ext cx="10058400" cy="903805"/>
          </a:xfrm>
        </p:spPr>
        <p:txBody>
          <a:bodyPr>
            <a:noAutofit/>
          </a:bodyPr>
          <a:lstStyle/>
          <a:p>
            <a:r>
              <a:rPr lang="es-ES" sz="4400" dirty="0">
                <a:sym typeface="Wingdings" panose="05000000000000000000" pitchFamily="2" charset="2"/>
              </a:rPr>
              <a:t> Casos de uso </a:t>
            </a:r>
            <a:r>
              <a:rPr lang="es-ES" sz="4400" dirty="0" smtClean="0">
                <a:sym typeface="Wingdings" panose="05000000000000000000" pitchFamily="2" charset="2"/>
              </a:rPr>
              <a:t>automáticos</a:t>
            </a:r>
            <a:endParaRPr lang="es-ES" sz="4400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22514" y="2121408"/>
            <a:ext cx="4383315" cy="4050792"/>
          </a:xfrm>
        </p:spPr>
        <p:txBody>
          <a:bodyPr>
            <a:noAutofit/>
          </a:bodyPr>
          <a:lstStyle/>
          <a:p>
            <a:r>
              <a:rPr lang="es-ES" sz="2200" dirty="0" smtClean="0"/>
              <a:t>Utilizamos </a:t>
            </a:r>
            <a:r>
              <a:rPr lang="es-ES" sz="2200" dirty="0" err="1" smtClean="0"/>
              <a:t>quarz</a:t>
            </a:r>
            <a:r>
              <a:rPr lang="es-ES" sz="2200" dirty="0" smtClean="0"/>
              <a:t>, </a:t>
            </a:r>
            <a:r>
              <a:rPr lang="es-ES" sz="2200" dirty="0" err="1" smtClean="0"/>
              <a:t>framework</a:t>
            </a:r>
            <a:r>
              <a:rPr lang="es-ES" sz="2200" dirty="0" smtClean="0"/>
              <a:t> para planificar tareas.</a:t>
            </a:r>
          </a:p>
          <a:p>
            <a:r>
              <a:rPr lang="es-ES" sz="2200" dirty="0" smtClean="0"/>
              <a:t>Creamos la tarea, el </a:t>
            </a:r>
            <a:r>
              <a:rPr lang="es-ES" sz="2200" dirty="0" err="1" smtClean="0"/>
              <a:t>trigger</a:t>
            </a:r>
            <a:r>
              <a:rPr lang="es-ES" sz="2200" dirty="0"/>
              <a:t> </a:t>
            </a:r>
            <a:r>
              <a:rPr lang="es-ES" sz="2200" dirty="0" smtClean="0"/>
              <a:t>y un planificador que es el encargado de lanzar la tarea.</a:t>
            </a:r>
          </a:p>
          <a:p>
            <a:r>
              <a:rPr lang="es-ES" sz="2200" dirty="0" smtClean="0"/>
              <a:t>La tarea simplemente llama al método </a:t>
            </a:r>
            <a:r>
              <a:rPr lang="es-ES" sz="2200" b="1" dirty="0" err="1" smtClean="0"/>
              <a:t>abrirPorLuminosidad</a:t>
            </a:r>
            <a:r>
              <a:rPr lang="es-ES" sz="2200" b="1" dirty="0" smtClean="0"/>
              <a:t>(</a:t>
            </a:r>
            <a:r>
              <a:rPr lang="es-ES" sz="2200" b="1" dirty="0" err="1" smtClean="0"/>
              <a:t>String</a:t>
            </a:r>
            <a:r>
              <a:rPr lang="es-ES" sz="2200" b="1" dirty="0" smtClean="0"/>
              <a:t>)</a:t>
            </a:r>
            <a:r>
              <a:rPr lang="es-ES" sz="2200" dirty="0" smtClean="0"/>
              <a:t> que envía un mensaje a través del </a:t>
            </a:r>
            <a:r>
              <a:rPr lang="es-ES" sz="2200" dirty="0" err="1" smtClean="0"/>
              <a:t>topic</a:t>
            </a:r>
            <a:r>
              <a:rPr lang="es-ES" sz="2200" dirty="0" smtClean="0"/>
              <a:t> adecuado.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22514" y="1281774"/>
            <a:ext cx="438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s-ES" sz="2400" b="1" dirty="0" smtClean="0"/>
              <a:t>Abrir persianas a una hora específica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20323" y="5910997"/>
            <a:ext cx="593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s-ES" sz="2400" dirty="0" smtClean="0"/>
              <a:t>Simulación (sig. </a:t>
            </a:r>
            <a:r>
              <a:rPr lang="es-ES" sz="2400" dirty="0" err="1" smtClean="0"/>
              <a:t>Diapostiva</a:t>
            </a:r>
            <a:r>
              <a:rPr lang="es-ES" sz="2400" dirty="0" smtClean="0"/>
              <a:t>.)</a:t>
            </a:r>
            <a:endParaRPr lang="es-ES" sz="2400" dirty="0"/>
          </a:p>
        </p:txBody>
      </p:sp>
      <p:sp>
        <p:nvSpPr>
          <p:cNvPr id="5" name="Flecha derecha 4"/>
          <p:cNvSpPr/>
          <p:nvPr/>
        </p:nvSpPr>
        <p:spPr>
          <a:xfrm>
            <a:off x="4203510" y="2579427"/>
            <a:ext cx="702319" cy="204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638" y="1281774"/>
            <a:ext cx="7037680" cy="55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tomatic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0539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05812" y="246378"/>
            <a:ext cx="10058400" cy="903805"/>
          </a:xfrm>
        </p:spPr>
        <p:txBody>
          <a:bodyPr>
            <a:noAutofit/>
          </a:bodyPr>
          <a:lstStyle/>
          <a:p>
            <a:r>
              <a:rPr lang="es-ES" sz="4400" dirty="0">
                <a:sym typeface="Wingdings" panose="05000000000000000000" pitchFamily="2" charset="2"/>
              </a:rPr>
              <a:t> Casos de uso </a:t>
            </a:r>
            <a:r>
              <a:rPr lang="es-ES" sz="4400" dirty="0" smtClean="0">
                <a:sym typeface="Wingdings" panose="05000000000000000000" pitchFamily="2" charset="2"/>
              </a:rPr>
              <a:t>automáticos</a:t>
            </a:r>
            <a:endParaRPr lang="es-ES" sz="4400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22514" y="2121408"/>
            <a:ext cx="4581749" cy="4050792"/>
          </a:xfrm>
        </p:spPr>
        <p:txBody>
          <a:bodyPr>
            <a:noAutofit/>
          </a:bodyPr>
          <a:lstStyle/>
          <a:p>
            <a:endParaRPr lang="es-ES" sz="2200" dirty="0" smtClean="0"/>
          </a:p>
          <a:p>
            <a:r>
              <a:rPr lang="es-ES" sz="2200" dirty="0" smtClean="0"/>
              <a:t>En el server utilizamos </a:t>
            </a:r>
            <a:r>
              <a:rPr lang="es-ES" sz="2200" dirty="0" err="1" smtClean="0"/>
              <a:t>Runnable</a:t>
            </a:r>
            <a:r>
              <a:rPr lang="es-ES" sz="2200" dirty="0" smtClean="0"/>
              <a:t>, que lanzamos con un planificador cada 8 horas.</a:t>
            </a:r>
          </a:p>
          <a:p>
            <a:r>
              <a:rPr lang="es-ES" sz="2200" dirty="0" smtClean="0"/>
              <a:t>Mandamos mensajes MQTT a todos los </a:t>
            </a:r>
            <a:r>
              <a:rPr lang="es-ES" sz="2200" dirty="0" err="1" smtClean="0"/>
              <a:t>nodeMCU</a:t>
            </a:r>
            <a:r>
              <a:rPr lang="es-ES" sz="2200" dirty="0" smtClean="0"/>
              <a:t> disponibles.</a:t>
            </a:r>
          </a:p>
          <a:p>
            <a:r>
              <a:rPr lang="es-ES" sz="2200" dirty="0" smtClean="0"/>
              <a:t>Cada </a:t>
            </a:r>
            <a:r>
              <a:rPr lang="es-ES" sz="2200" dirty="0" err="1" smtClean="0"/>
              <a:t>nodeMCU</a:t>
            </a:r>
            <a:r>
              <a:rPr lang="es-ES" sz="2200" dirty="0" smtClean="0"/>
              <a:t> procesa el mensaje, enviando los datos de los sensores a base de datos.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22514" y="1281774"/>
            <a:ext cx="945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s-ES" sz="2400" b="1" dirty="0" smtClean="0"/>
              <a:t>Recogida </a:t>
            </a:r>
            <a:r>
              <a:rPr lang="es-ES" sz="2400" b="1" dirty="0"/>
              <a:t>de datos de sensores para mostrar en estadística.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20323" y="5910997"/>
            <a:ext cx="593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s-ES" sz="2400" dirty="0" smtClean="0"/>
              <a:t>Simulación (sig. </a:t>
            </a:r>
            <a:r>
              <a:rPr lang="es-ES" sz="2400" dirty="0" err="1" smtClean="0"/>
              <a:t>Diapostiva</a:t>
            </a:r>
            <a:r>
              <a:rPr lang="es-ES" sz="2400" dirty="0" smtClean="0"/>
              <a:t>.)</a:t>
            </a:r>
            <a:endParaRPr lang="es-ES" sz="2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12" y="2121408"/>
            <a:ext cx="5772150" cy="3914775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462818" y="2593075"/>
            <a:ext cx="1572194" cy="341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260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sym typeface="Wingdings" panose="05000000000000000000" pitchFamily="2" charset="2"/>
              </a:rPr>
              <a:t> Objetivo	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4000" dirty="0" smtClean="0"/>
              <a:t> Sistema domótico para el control de toldos y persianas de forma automática, y manual. Contendrá sensores tales como de temperatura, humedad y luminosidad, otorgándonos los valores necesarios para la actuación del sistema.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9317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dDatos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9182"/>
            <a:ext cx="12192000" cy="67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tenerDat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107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05812" y="246378"/>
            <a:ext cx="10058400" cy="903805"/>
          </a:xfrm>
        </p:spPr>
        <p:txBody>
          <a:bodyPr>
            <a:noAutofit/>
          </a:bodyPr>
          <a:lstStyle/>
          <a:p>
            <a:r>
              <a:rPr lang="es-ES" sz="4400" dirty="0">
                <a:sym typeface="Wingdings" panose="05000000000000000000" pitchFamily="2" charset="2"/>
              </a:rPr>
              <a:t> Casos de uso </a:t>
            </a:r>
            <a:r>
              <a:rPr lang="es-ES" sz="4400" dirty="0" smtClean="0">
                <a:sym typeface="Wingdings" panose="05000000000000000000" pitchFamily="2" charset="2"/>
              </a:rPr>
              <a:t>automáticos</a:t>
            </a:r>
            <a:endParaRPr lang="es-ES" sz="4400" dirty="0"/>
          </a:p>
        </p:txBody>
      </p:sp>
      <p:sp>
        <p:nvSpPr>
          <p:cNvPr id="9" name="Flecha derecha 8"/>
          <p:cNvSpPr/>
          <p:nvPr/>
        </p:nvSpPr>
        <p:spPr>
          <a:xfrm>
            <a:off x="4267201" y="2379598"/>
            <a:ext cx="1572194" cy="341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244" y="1137652"/>
            <a:ext cx="6034768" cy="52683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ES" sz="2400" b="1" dirty="0" smtClean="0"/>
              <a:t>Cerrar </a:t>
            </a:r>
            <a:r>
              <a:rPr lang="es-ES" sz="2400" b="1" dirty="0" smtClean="0"/>
              <a:t>toldos cuando llueve.</a:t>
            </a:r>
            <a:endParaRPr lang="es-ES" sz="2400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 smtClean="0"/>
              <a:t>Funcionamiento: </a:t>
            </a:r>
          </a:p>
          <a:p>
            <a:pPr marL="891540" lvl="2" indent="-342900">
              <a:buFont typeface="+mj-lt"/>
              <a:buAutoNum type="arabicParenR"/>
            </a:pPr>
            <a:endParaRPr lang="es-ES" sz="2000" dirty="0" smtClean="0"/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Método en </a:t>
            </a:r>
            <a:r>
              <a:rPr lang="es-ES" sz="2400" dirty="0" err="1" smtClean="0"/>
              <a:t>NodeMCU</a:t>
            </a:r>
            <a:r>
              <a:rPr lang="es-ES" sz="2400" dirty="0" smtClean="0"/>
              <a:t>.</a:t>
            </a:r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El método </a:t>
            </a:r>
            <a:r>
              <a:rPr lang="es-ES" sz="2400" dirty="0" err="1" smtClean="0"/>
              <a:t>comprobarEstado</a:t>
            </a:r>
            <a:r>
              <a:rPr lang="es-ES" sz="2400" dirty="0"/>
              <a:t> </a:t>
            </a:r>
            <a:r>
              <a:rPr lang="es-ES" sz="2400" dirty="0" smtClean="0"/>
              <a:t>del servidor, publica en el </a:t>
            </a:r>
            <a:r>
              <a:rPr lang="es-ES" sz="2400" dirty="0" err="1" smtClean="0"/>
              <a:t>topic</a:t>
            </a:r>
            <a:r>
              <a:rPr lang="es-ES" sz="2400" dirty="0" smtClean="0"/>
              <a:t> cual es el estado.</a:t>
            </a:r>
          </a:p>
          <a:p>
            <a:pPr marL="891540" lvl="2" indent="-342900">
              <a:buFont typeface="+mj-lt"/>
              <a:buAutoNum type="arabicParenR"/>
            </a:pPr>
            <a:r>
              <a:rPr lang="es-ES" sz="2400" dirty="0" smtClean="0"/>
              <a:t>Si es estado = 1(</a:t>
            </a:r>
            <a:r>
              <a:rPr lang="es-ES" sz="2400" dirty="0" err="1" smtClean="0"/>
              <a:t>Abieta</a:t>
            </a:r>
            <a:r>
              <a:rPr lang="es-ES" sz="2400" dirty="0" smtClean="0"/>
              <a:t>) pues se procede a cerrar </a:t>
            </a:r>
            <a:r>
              <a:rPr lang="es-ES" sz="2400" dirty="0" smtClean="0"/>
              <a:t>el toldo</a:t>
            </a:r>
            <a:r>
              <a:rPr lang="es-ES" sz="2400" dirty="0" smtClean="0"/>
              <a:t>.</a:t>
            </a:r>
            <a:endParaRPr lang="es-ES" sz="2400" dirty="0"/>
          </a:p>
          <a:p>
            <a:pPr>
              <a:buFont typeface="Wingdings" panose="05000000000000000000" pitchFamily="2" charset="2"/>
              <a:buChar char="ü"/>
            </a:pPr>
            <a:endParaRPr lang="es-ES" sz="24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 smtClean="0"/>
              <a:t>Prueba de simulación, cuando </a:t>
            </a:r>
            <a:r>
              <a:rPr lang="es-ES" sz="2400" dirty="0" smtClean="0"/>
              <a:t>sensor de agua esta mojado. </a:t>
            </a:r>
            <a:r>
              <a:rPr lang="es-ES" sz="2400" dirty="0" smtClean="0"/>
              <a:t>(</a:t>
            </a:r>
            <a:r>
              <a:rPr lang="es-ES" sz="2400" dirty="0" err="1" smtClean="0"/>
              <a:t>sig.Diapositiva</a:t>
            </a:r>
            <a:r>
              <a:rPr lang="es-ES" sz="2400" dirty="0" smtClean="0"/>
              <a:t>).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19" y="1430771"/>
            <a:ext cx="5695950" cy="46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ol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de pregunt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787" y="1289304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pPr algn="ctr"/>
            <a:r>
              <a:rPr lang="es-ES" dirty="0" smtClean="0">
                <a:sym typeface="Wingdings" panose="05000000000000000000" pitchFamily="2" charset="2"/>
              </a:rPr>
              <a:t>Ruegos y preguntas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95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sym typeface="Wingdings" panose="05000000000000000000" pitchFamily="2" charset="2"/>
              </a:rPr>
              <a:t> Base de 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USUARIO: para identificarse en la aplicación web, para la gestión de los toldos y ventanas y las distintas configuraciones de la aplicación.</a:t>
            </a:r>
          </a:p>
          <a:p>
            <a:r>
              <a:rPr lang="es-ES" dirty="0" smtClean="0"/>
              <a:t>SENSORES: donde identificaremos los distintos sensores repartidos por la casa, y al módulo </a:t>
            </a:r>
            <a:r>
              <a:rPr lang="es-ES" dirty="0" err="1" smtClean="0"/>
              <a:t>Wifi</a:t>
            </a:r>
            <a:r>
              <a:rPr lang="es-ES" dirty="0" smtClean="0"/>
              <a:t> al cual esta conectado.</a:t>
            </a:r>
          </a:p>
          <a:p>
            <a:r>
              <a:rPr lang="es-ES" dirty="0" smtClean="0"/>
              <a:t>REGFECHAS: recoge los valores de los sensores, identificando al sensor que recoge la información y la fecha en la que se registra el dato.</a:t>
            </a:r>
          </a:p>
          <a:p>
            <a:r>
              <a:rPr lang="es-ES" dirty="0" smtClean="0"/>
              <a:t>MODWIFI: identifica los módulos </a:t>
            </a:r>
            <a:r>
              <a:rPr lang="es-ES" dirty="0" err="1" smtClean="0"/>
              <a:t>Wifi</a:t>
            </a:r>
            <a:r>
              <a:rPr lang="es-ES" dirty="0" smtClean="0"/>
              <a:t> y una descripción que indica donde esta situado en la casa.</a:t>
            </a:r>
          </a:p>
          <a:p>
            <a:r>
              <a:rPr lang="es-ES" dirty="0" smtClean="0"/>
              <a:t>ELEMENTOS: elementos donde se actuará(persianas y toldos), estado en el cual esta dicho elemento (open/</a:t>
            </a:r>
            <a:r>
              <a:rPr lang="es-ES" dirty="0" err="1" smtClean="0"/>
              <a:t>close</a:t>
            </a:r>
            <a:r>
              <a:rPr lang="es-ES" dirty="0" smtClean="0"/>
              <a:t>) y el módulo </a:t>
            </a:r>
            <a:r>
              <a:rPr lang="es-ES" dirty="0" err="1" smtClean="0"/>
              <a:t>Wifi</a:t>
            </a:r>
            <a:r>
              <a:rPr lang="es-ES" dirty="0" smtClean="0"/>
              <a:t> al cual está conectado dicho elemento.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71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07575" y="192161"/>
            <a:ext cx="10058400" cy="1609344"/>
          </a:xfrm>
        </p:spPr>
        <p:txBody>
          <a:bodyPr/>
          <a:lstStyle/>
          <a:p>
            <a:pPr algn="ctr"/>
            <a:r>
              <a:rPr lang="es-ES" dirty="0" smtClean="0">
                <a:sym typeface="Wingdings" panose="05000000000000000000" pitchFamily="2" charset="2"/>
              </a:rPr>
              <a:t> Relaciones en BD		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66" y="1692322"/>
            <a:ext cx="8120418" cy="48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7" y="227657"/>
            <a:ext cx="9943895" cy="1609344"/>
          </a:xfrm>
        </p:spPr>
        <p:txBody>
          <a:bodyPr/>
          <a:lstStyle/>
          <a:p>
            <a:pPr algn="ctr"/>
            <a:r>
              <a:rPr lang="es-ES" dirty="0" smtClean="0">
                <a:sym typeface="Wingdings" panose="05000000000000000000" pitchFamily="2" charset="2"/>
              </a:rPr>
              <a:t> Hardware principal</a:t>
            </a:r>
            <a:endParaRPr lang="es-ES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476467" y="1837001"/>
            <a:ext cx="7206018" cy="407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r>
              <a:rPr lang="es-ES" sz="3200" b="1" dirty="0" smtClean="0"/>
              <a:t> Módulo </a:t>
            </a:r>
            <a:r>
              <a:rPr lang="es-ES" sz="3200" b="1" dirty="0" err="1" smtClean="0"/>
              <a:t>Wifi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NodeMCU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Lua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Amica</a:t>
            </a:r>
            <a:r>
              <a:rPr lang="es-ES" sz="3200" b="1" dirty="0" smtClean="0"/>
              <a:t> V2.</a:t>
            </a:r>
          </a:p>
          <a:p>
            <a:pPr lvl="2" algn="just"/>
            <a:r>
              <a:rPr lang="es-ES" sz="3200" dirty="0" smtClean="0"/>
              <a:t>Este módulo lo utilizaremos para la conexión de los sensores que se especificarán a continuación, dependiendo de la zona donde este situado tendrá uno o varios sensores. Además se le conectará el motor para el manejo del elemento(toldo/persiana).</a:t>
            </a:r>
          </a:p>
          <a:p>
            <a:pPr marL="548640" lvl="2" indent="0" algn="just">
              <a:buNone/>
            </a:pPr>
            <a:endParaRPr lang="es-ES" sz="3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0875"/>
            <a:ext cx="4152900" cy="2495550"/>
          </a:xfrm>
          <a:prstGeom prst="rect">
            <a:avLst/>
          </a:prstGeom>
        </p:spPr>
      </p:pic>
      <p:sp>
        <p:nvSpPr>
          <p:cNvPr id="11" name="Cerrar llave 10"/>
          <p:cNvSpPr/>
          <p:nvPr/>
        </p:nvSpPr>
        <p:spPr>
          <a:xfrm>
            <a:off x="4367284" y="1678675"/>
            <a:ext cx="518615" cy="4230806"/>
          </a:xfrm>
          <a:prstGeom prst="rightBrace">
            <a:avLst>
              <a:gd name="adj1" fmla="val 8333"/>
              <a:gd name="adj2" fmla="val 5225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2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35967" y="227657"/>
            <a:ext cx="6119220" cy="1609344"/>
          </a:xfrm>
        </p:spPr>
        <p:txBody>
          <a:bodyPr/>
          <a:lstStyle/>
          <a:p>
            <a:pPr algn="ctr"/>
            <a:r>
              <a:rPr lang="es-ES" dirty="0" smtClean="0">
                <a:sym typeface="Wingdings" panose="05000000000000000000" pitchFamily="2" charset="2"/>
              </a:rPr>
              <a:t> Hardware principal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626" y="2928366"/>
            <a:ext cx="3171825" cy="2247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47" y="277778"/>
            <a:ext cx="2943225" cy="2952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47" y="3724104"/>
            <a:ext cx="4705350" cy="2895600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391424" y="3877818"/>
            <a:ext cx="2831973" cy="348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s-ES" sz="2400" dirty="0" smtClean="0"/>
              <a:t>Sensor lluvia</a:t>
            </a:r>
            <a:endParaRPr lang="es-ES" sz="2400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610664" y="2354540"/>
            <a:ext cx="3731161" cy="348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s-ES" sz="2400" dirty="0" smtClean="0"/>
              <a:t>Sensor luminosidad</a:t>
            </a:r>
            <a:endParaRPr lang="es-ES" sz="2400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2703994" y="857831"/>
            <a:ext cx="2831973" cy="348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s-ES" sz="2400" dirty="0" smtClean="0"/>
              <a:t>Sensor temperatura/humedad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8749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ym typeface="Wingdings" panose="05000000000000000000" pitchFamily="2" charset="2"/>
              </a:rPr>
              <a:t> Hardware principal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2292824"/>
            <a:ext cx="10058400" cy="3879376"/>
          </a:xfrm>
        </p:spPr>
        <p:txBody>
          <a:bodyPr/>
          <a:lstStyle/>
          <a:p>
            <a:r>
              <a:rPr lang="es-ES" dirty="0" smtClean="0"/>
              <a:t>Sensores utilizados para toldos y persianas: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2"/>
            <a:r>
              <a:rPr lang="es-ES" sz="2000" dirty="0" smtClean="0"/>
              <a:t>TOLDOS</a:t>
            </a:r>
            <a:r>
              <a:rPr lang="es-ES" dirty="0" smtClean="0"/>
              <a:t>			</a:t>
            </a:r>
            <a:r>
              <a:rPr lang="es-ES" sz="2000" dirty="0" smtClean="0"/>
              <a:t>Sensor de lluvia</a:t>
            </a:r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marL="274320" lvl="1" indent="0">
              <a:buNone/>
            </a:pPr>
            <a:r>
              <a:rPr lang="es-ES" dirty="0" smtClean="0"/>
              <a:t>				</a:t>
            </a:r>
          </a:p>
          <a:p>
            <a:pPr lvl="2"/>
            <a:endParaRPr lang="es-ES" sz="2000" dirty="0" smtClean="0"/>
          </a:p>
          <a:p>
            <a:pPr lvl="2"/>
            <a:r>
              <a:rPr lang="es-ES" sz="2000" dirty="0" smtClean="0"/>
              <a:t>PERSIANAS		</a:t>
            </a:r>
            <a:r>
              <a:rPr lang="es-ES" sz="2000" dirty="0"/>
              <a:t> Sensor de </a:t>
            </a:r>
            <a:r>
              <a:rPr lang="es-ES" sz="2000" dirty="0" smtClean="0"/>
              <a:t>luminosidad &amp; sensor </a:t>
            </a:r>
            <a:r>
              <a:rPr lang="es-ES" sz="2000" dirty="0"/>
              <a:t>de </a:t>
            </a:r>
            <a:r>
              <a:rPr lang="es-ES" sz="2000" dirty="0" smtClean="0"/>
              <a:t>temperatura</a:t>
            </a:r>
          </a:p>
        </p:txBody>
      </p:sp>
      <p:sp>
        <p:nvSpPr>
          <p:cNvPr id="4" name="Cerrar llave 3"/>
          <p:cNvSpPr/>
          <p:nvPr/>
        </p:nvSpPr>
        <p:spPr>
          <a:xfrm>
            <a:off x="3603009" y="2945731"/>
            <a:ext cx="518615" cy="1009935"/>
          </a:xfrm>
          <a:prstGeom prst="rightBrace">
            <a:avLst>
              <a:gd name="adj1" fmla="val 8333"/>
              <a:gd name="adj2" fmla="val 5225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errar llave 4"/>
          <p:cNvSpPr/>
          <p:nvPr/>
        </p:nvSpPr>
        <p:spPr>
          <a:xfrm>
            <a:off x="3603009" y="4560057"/>
            <a:ext cx="518615" cy="1009935"/>
          </a:xfrm>
          <a:prstGeom prst="rightBrace">
            <a:avLst>
              <a:gd name="adj1" fmla="val 8333"/>
              <a:gd name="adj2" fmla="val 5225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0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3539"/>
          </a:xfrm>
        </p:spPr>
        <p:txBody>
          <a:bodyPr/>
          <a:lstStyle/>
          <a:p>
            <a:pPr algn="ctr"/>
            <a:r>
              <a:rPr lang="es-ES" dirty="0">
                <a:sym typeface="Wingdings" panose="05000000000000000000" pitchFamily="2" charset="2"/>
              </a:rPr>
              <a:t> Hardware principal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65308" y="1789255"/>
            <a:ext cx="2849170" cy="686482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479122" y="5037000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PERSIANAS</a:t>
            </a:r>
            <a:endParaRPr lang="es-ES" sz="2400" b="1" dirty="0"/>
          </a:p>
        </p:txBody>
      </p:sp>
      <p:sp>
        <p:nvSpPr>
          <p:cNvPr id="8" name="Flecha derecha 7"/>
          <p:cNvSpPr/>
          <p:nvPr/>
        </p:nvSpPr>
        <p:spPr>
          <a:xfrm rot="10800000">
            <a:off x="7276094" y="5148241"/>
            <a:ext cx="1049238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841829" y="2043644"/>
            <a:ext cx="206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TOLDOS</a:t>
            </a:r>
            <a:endParaRPr lang="es-ES" sz="2400" b="1" dirty="0"/>
          </a:p>
        </p:txBody>
      </p:sp>
      <p:sp>
        <p:nvSpPr>
          <p:cNvPr id="10" name="Flecha derecha 9"/>
          <p:cNvSpPr/>
          <p:nvPr/>
        </p:nvSpPr>
        <p:spPr>
          <a:xfrm>
            <a:off x="2910528" y="2043644"/>
            <a:ext cx="3490272" cy="379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39" y="1075453"/>
            <a:ext cx="4162193" cy="33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ym typeface="Wingdings" panose="05000000000000000000" pitchFamily="2" charset="2"/>
              </a:rPr>
              <a:t> Hardware principal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1978925"/>
            <a:ext cx="10058400" cy="4193275"/>
          </a:xfrm>
        </p:spPr>
        <p:txBody>
          <a:bodyPr/>
          <a:lstStyle/>
          <a:p>
            <a:pPr algn="just"/>
            <a:r>
              <a:rPr lang="es-ES" b="1" dirty="0" smtClean="0"/>
              <a:t>Servidor principal </a:t>
            </a:r>
            <a:r>
              <a:rPr lang="es-ES" dirty="0" smtClean="0"/>
              <a:t>encargado de gestionar la base de datos, y la comunicación con los módulos </a:t>
            </a:r>
            <a:r>
              <a:rPr lang="es-ES" dirty="0" err="1" smtClean="0"/>
              <a:t>NodeMCU</a:t>
            </a:r>
            <a:r>
              <a:rPr lang="es-ES" dirty="0" smtClean="0"/>
              <a:t> a través de </a:t>
            </a:r>
            <a:r>
              <a:rPr lang="es-ES" dirty="0" err="1" smtClean="0"/>
              <a:t>Wifi</a:t>
            </a:r>
            <a:r>
              <a:rPr lang="es-ES" dirty="0" smtClean="0"/>
              <a:t>, dicho servidor será el encargado de procesar la información de los sensores y actuar en función de dichos datos.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21" y="3057810"/>
            <a:ext cx="7389946" cy="35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483</TotalTime>
  <Words>712</Words>
  <Application>Microsoft Office PowerPoint</Application>
  <PresentationFormat>Panorámica</PresentationFormat>
  <Paragraphs>96</Paragraphs>
  <Slides>24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Rockwell</vt:lpstr>
      <vt:lpstr>Rockwell Condensed</vt:lpstr>
      <vt:lpstr>Wingdings</vt:lpstr>
      <vt:lpstr>Tipo de madera</vt:lpstr>
      <vt:lpstr>Tolmet</vt:lpstr>
      <vt:lpstr> Objetivo  </vt:lpstr>
      <vt:lpstr> Base de datos</vt:lpstr>
      <vt:lpstr> Relaciones en BD  </vt:lpstr>
      <vt:lpstr> Hardware principal</vt:lpstr>
      <vt:lpstr> Hardware principal</vt:lpstr>
      <vt:lpstr> Hardware principal</vt:lpstr>
      <vt:lpstr> Hardware principal</vt:lpstr>
      <vt:lpstr> Hardware principal</vt:lpstr>
      <vt:lpstr> Casos de uso</vt:lpstr>
      <vt:lpstr> Casos de uso manuales</vt:lpstr>
      <vt:lpstr>Presentación de PowerPoint</vt:lpstr>
      <vt:lpstr> Casos de uso manuales</vt:lpstr>
      <vt:lpstr> Casos de uso manuales</vt:lpstr>
      <vt:lpstr> Casos de uso automáticos</vt:lpstr>
      <vt:lpstr>Presentación de PowerPoint</vt:lpstr>
      <vt:lpstr> Casos de uso automáticos</vt:lpstr>
      <vt:lpstr>Presentación de PowerPoint</vt:lpstr>
      <vt:lpstr> Casos de uso automáticos</vt:lpstr>
      <vt:lpstr>Presentación de PowerPoint</vt:lpstr>
      <vt:lpstr>Presentación de PowerPoint</vt:lpstr>
      <vt:lpstr> Casos de uso automáticos</vt:lpstr>
      <vt:lpstr>Presentación de PowerPoint</vt:lpstr>
      <vt:lpstr>Ruegos y 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Tolmet</dc:title>
  <dc:creator>Álvaro Martín García</dc:creator>
  <cp:lastModifiedBy>Álvaro Martín García</cp:lastModifiedBy>
  <cp:revision>31</cp:revision>
  <dcterms:created xsi:type="dcterms:W3CDTF">2018-03-19T16:02:04Z</dcterms:created>
  <dcterms:modified xsi:type="dcterms:W3CDTF">2018-05-30T10:44:24Z</dcterms:modified>
</cp:coreProperties>
</file>